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69" r:id="rId5"/>
    <p:sldId id="278" r:id="rId6"/>
    <p:sldId id="275" r:id="rId7"/>
    <p:sldId id="276" r:id="rId8"/>
    <p:sldId id="277" r:id="rId9"/>
    <p:sldId id="281" r:id="rId10"/>
    <p:sldId id="283" r:id="rId11"/>
    <p:sldId id="284" r:id="rId12"/>
    <p:sldId id="290" r:id="rId13"/>
    <p:sldId id="291" r:id="rId14"/>
    <p:sldId id="292" r:id="rId15"/>
    <p:sldId id="293" r:id="rId16"/>
    <p:sldId id="282" r:id="rId17"/>
    <p:sldId id="268" r:id="rId18"/>
    <p:sldId id="270" r:id="rId19"/>
    <p:sldId id="271" r:id="rId20"/>
    <p:sldId id="272" r:id="rId21"/>
    <p:sldId id="273" r:id="rId22"/>
    <p:sldId id="274" r:id="rId23"/>
    <p:sldId id="294" r:id="rId24"/>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201">
          <p15:clr>
            <a:srgbClr val="A4A3A4"/>
          </p15:clr>
        </p15:guide>
        <p15:guide id="2" pos="34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2" d="100"/>
          <a:sy n="112" d="100"/>
        </p:scale>
        <p:origin x="-1544" y="-96"/>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14/09/15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14/09/15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1" Type="http://schemas.openxmlformats.org/officeDocument/2006/relationships/slideLayout" Target="../slideLayouts/slideLayout10.xml"/><Relationship Id="rId2"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odelWriter/WP6/tree/master/EcoreConcepts-JavaConcepts-Annota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t>WP2 Semantic Parsing and Generation of Documents and Documents Components</a:t>
            </a:r>
            <a:endParaRPr lang="fr-FR" dirty="0"/>
          </a:p>
        </p:txBody>
      </p:sp>
      <p:grpSp>
        <p:nvGrpSpPr>
          <p:cNvPr id="11" name="Grouper 10"/>
          <p:cNvGrpSpPr/>
          <p:nvPr/>
        </p:nvGrpSpPr>
        <p:grpSpPr>
          <a:xfrm>
            <a:off x="107504" y="116632"/>
            <a:ext cx="6649020" cy="764703"/>
            <a:chOff x="107504" y="116632"/>
            <a:chExt cx="6649020" cy="764703"/>
          </a:xfrm>
        </p:grpSpPr>
        <p:grpSp>
          <p:nvGrpSpPr>
            <p:cNvPr id="6" name="Grouper 5"/>
            <p:cNvGrpSpPr>
              <a:grpSpLocks noChangeAspect="1"/>
            </p:cNvGrpSpPr>
            <p:nvPr/>
          </p:nvGrpSpPr>
          <p:grpSpPr>
            <a:xfrm>
              <a:off x="107504" y="116632"/>
              <a:ext cx="2376264" cy="764703"/>
              <a:chOff x="3995936" y="116632"/>
              <a:chExt cx="2986411" cy="947204"/>
            </a:xfrm>
          </p:grpSpPr>
          <p:pic>
            <p:nvPicPr>
              <p:cNvPr id="7" name="Image 6"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4" name="Image 3"/>
              <p:cNvPicPr>
                <a:picLocks noChangeAspect="1"/>
              </p:cNvPicPr>
              <p:nvPr/>
            </p:nvPicPr>
            <p:blipFill>
              <a:blip r:embed="rId3"/>
              <a:stretch>
                <a:fillRect/>
              </a:stretch>
            </p:blipFill>
            <p:spPr>
              <a:xfrm>
                <a:off x="3995936" y="116632"/>
                <a:ext cx="936104" cy="947204"/>
              </a:xfrm>
              <a:prstGeom prst="rect">
                <a:avLst/>
              </a:prstGeom>
            </p:spPr>
          </p:pic>
        </p:grpSp>
        <p:pic>
          <p:nvPicPr>
            <p:cNvPr id="8" name="Image 7"/>
            <p:cNvPicPr>
              <a:picLocks noChangeAspect="1"/>
            </p:cNvPicPr>
            <p:nvPr/>
          </p:nvPicPr>
          <p:blipFill>
            <a:blip r:embed="rId4"/>
            <a:stretch>
              <a:fillRect/>
            </a:stretch>
          </p:blipFill>
          <p:spPr>
            <a:xfrm>
              <a:off x="2771800" y="188640"/>
              <a:ext cx="2332236" cy="560144"/>
            </a:xfrm>
            <a:prstGeom prst="rect">
              <a:avLst/>
            </a:prstGeom>
          </p:spPr>
        </p:pic>
        <p:pic>
          <p:nvPicPr>
            <p:cNvPr id="10" name="Image 9"/>
            <p:cNvPicPr>
              <a:picLocks noChangeAspect="1"/>
            </p:cNvPicPr>
            <p:nvPr/>
          </p:nvPicPr>
          <p:blipFill>
            <a:blip r:embed="rId5"/>
            <a:stretch>
              <a:fillRect/>
            </a:stretch>
          </p:blipFill>
          <p:spPr>
            <a:xfrm>
              <a:off x="5364088" y="116632"/>
              <a:ext cx="1392436" cy="734521"/>
            </a:xfrm>
            <a:prstGeom prst="rect">
              <a:avLst/>
            </a:prstGeom>
          </p:spPr>
        </p:pic>
      </p:grpSp>
      <p:sp>
        <p:nvSpPr>
          <p:cNvPr id="12" name="Sous-titre 2"/>
          <p:cNvSpPr txBox="1">
            <a:spLocks/>
          </p:cNvSpPr>
          <p:nvPr/>
        </p:nvSpPr>
        <p:spPr>
          <a:xfrm>
            <a:off x="2267744" y="263691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smtClean="0"/>
              <a:t>Claire GARDENT, </a:t>
            </a:r>
            <a:r>
              <a:rPr lang="en-US" sz="1400" i="1" dirty="0" err="1" smtClean="0"/>
              <a:t>Mariem</a:t>
            </a:r>
            <a:r>
              <a:rPr lang="en-US" sz="1400" i="1" dirty="0" smtClean="0"/>
              <a:t> MAHFOUDH</a:t>
            </a:r>
          </a:p>
          <a:p>
            <a:pPr algn="r"/>
            <a:r>
              <a:rPr lang="en-US" sz="1400" i="1" dirty="0" smtClean="0"/>
              <a:t>CNRS / LORIA</a:t>
            </a:r>
          </a:p>
          <a:p>
            <a:pPr algn="r"/>
            <a:r>
              <a:rPr lang="en-US" sz="1400" i="1" dirty="0" smtClean="0"/>
              <a:t>Samuel CRUZ-LARA</a:t>
            </a:r>
          </a:p>
          <a:p>
            <a:pPr algn="r"/>
            <a:r>
              <a:rPr lang="en-US" sz="1400" i="1" dirty="0" smtClean="0"/>
              <a:t>University of Lorraine / LORIA</a:t>
            </a:r>
          </a:p>
          <a:p>
            <a:pPr algn="r"/>
            <a:endParaRPr lang="en-US" sz="1400" i="1" dirty="0" smtClean="0"/>
          </a:p>
        </p:txBody>
      </p:sp>
    </p:spTree>
    <p:extLst>
      <p:ext uri="{BB962C8B-B14F-4D97-AF65-F5344CB8AC3E}">
        <p14:creationId xmlns:p14="http://schemas.microsoft.com/office/powerpoint/2010/main" val="30388370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Model </a:t>
            </a:r>
            <a:r>
              <a:rPr lang="fr-FR" dirty="0" err="1"/>
              <a:t>Writer</a:t>
            </a:r>
            <a:r>
              <a:rPr lang="fr-FR" dirty="0"/>
              <a:t/>
            </a:r>
            <a:br>
              <a:rPr lang="fr-FR" dirty="0"/>
            </a:br>
            <a:r>
              <a:rPr lang="fr-FR" dirty="0" err="1"/>
              <a:t>Semantic</a:t>
            </a:r>
            <a:r>
              <a:rPr lang="fr-FR" dirty="0"/>
              <a:t> </a:t>
            </a:r>
            <a:r>
              <a:rPr lang="fr-FR" dirty="0" err="1"/>
              <a:t>parsing</a:t>
            </a:r>
            <a:r>
              <a:rPr lang="fr-FR" dirty="0"/>
              <a:t> and </a:t>
            </a:r>
            <a:r>
              <a:rPr lang="fr-FR" dirty="0" err="1"/>
              <a:t>consistency</a:t>
            </a:r>
            <a:r>
              <a:rPr lang="fr-FR" dirty="0"/>
              <a:t> check</a:t>
            </a:r>
          </a:p>
        </p:txBody>
      </p:sp>
      <p:sp>
        <p:nvSpPr>
          <p:cNvPr id="3" name="Espace réservé du contenu 2"/>
          <p:cNvSpPr>
            <a:spLocks noGrp="1"/>
          </p:cNvSpPr>
          <p:nvPr>
            <p:ph idx="1"/>
          </p:nvPr>
        </p:nvSpPr>
        <p:spPr/>
        <p:txBody>
          <a:bodyPr/>
          <a:lstStyle/>
          <a:p>
            <a:r>
              <a:rPr lang="fr-FR" dirty="0" err="1"/>
              <a:t>Consistency</a:t>
            </a:r>
            <a:r>
              <a:rPr lang="fr-FR" dirty="0"/>
              <a:t> check </a:t>
            </a:r>
            <a:r>
              <a:rPr lang="fr-FR" dirty="0" err="1"/>
              <a:t>based</a:t>
            </a:r>
            <a:r>
              <a:rPr lang="fr-FR" dirty="0"/>
              <a:t> on </a:t>
            </a:r>
            <a:r>
              <a:rPr lang="fr-FR" dirty="0" err="1"/>
              <a:t>ontology's</a:t>
            </a:r>
            <a:r>
              <a:rPr lang="fr-FR" dirty="0"/>
              <a:t> </a:t>
            </a:r>
            <a:r>
              <a:rPr lang="fr-FR" dirty="0" err="1"/>
              <a:t>axioms</a:t>
            </a:r>
            <a:r>
              <a:rPr lang="fr-FR" dirty="0"/>
              <a:t> and </a:t>
            </a:r>
            <a:r>
              <a:rPr lang="fr-FR" dirty="0" err="1" smtClean="0"/>
              <a:t>properties</a:t>
            </a:r>
            <a:endParaRPr lang="fr-FR" dirty="0" smtClean="0"/>
          </a:p>
          <a:p>
            <a:endParaRPr lang="fr-FR" dirty="0"/>
          </a:p>
          <a:p>
            <a:pPr lvl="1"/>
            <a:r>
              <a:rPr lang="fr-FR" dirty="0" err="1" smtClean="0">
                <a:solidFill>
                  <a:srgbClr val="00A652"/>
                </a:solidFill>
              </a:rPr>
              <a:t>Rule</a:t>
            </a:r>
            <a:r>
              <a:rPr lang="fr-FR" dirty="0" smtClean="0"/>
              <a:t>:</a:t>
            </a:r>
          </a:p>
          <a:p>
            <a:pPr lvl="2"/>
            <a:r>
              <a:rPr lang="fr-FR" dirty="0"/>
              <a:t>If a </a:t>
            </a:r>
            <a:r>
              <a:rPr lang="fr-FR" dirty="0" err="1"/>
              <a:t>text</a:t>
            </a:r>
            <a:r>
              <a:rPr lang="fr-FR" dirty="0"/>
              <a:t> </a:t>
            </a:r>
            <a:r>
              <a:rPr lang="fr-FR" dirty="0" err="1"/>
              <a:t>element</a:t>
            </a:r>
            <a:r>
              <a:rPr lang="fr-FR" dirty="0"/>
              <a:t> and an </a:t>
            </a:r>
            <a:r>
              <a:rPr lang="fr-FR" dirty="0" err="1"/>
              <a:t>ontology</a:t>
            </a:r>
            <a:r>
              <a:rPr lang="fr-FR" dirty="0"/>
              <a:t> concept are </a:t>
            </a:r>
            <a:r>
              <a:rPr lang="fr-FR" dirty="0" err="1"/>
              <a:t>semantically</a:t>
            </a:r>
            <a:r>
              <a:rPr lang="fr-FR" dirty="0"/>
              <a:t> disjoint, </a:t>
            </a:r>
            <a:r>
              <a:rPr lang="fr-FR" dirty="0" err="1"/>
              <a:t>then</a:t>
            </a:r>
            <a:r>
              <a:rPr lang="fr-FR" dirty="0"/>
              <a:t> </a:t>
            </a:r>
            <a:r>
              <a:rPr lang="fr-FR" dirty="0" err="1"/>
              <a:t>they</a:t>
            </a:r>
            <a:r>
              <a:rPr lang="fr-FR" dirty="0"/>
              <a:t> </a:t>
            </a:r>
            <a:r>
              <a:rPr lang="fr-FR" dirty="0" err="1"/>
              <a:t>cannot</a:t>
            </a:r>
            <a:r>
              <a:rPr lang="fr-FR" dirty="0"/>
              <a:t> </a:t>
            </a:r>
            <a:r>
              <a:rPr lang="fr-FR" dirty="0" err="1"/>
              <a:t>be</a:t>
            </a:r>
            <a:r>
              <a:rPr lang="fr-FR" dirty="0"/>
              <a:t> </a:t>
            </a:r>
            <a:r>
              <a:rPr lang="fr-FR" dirty="0" err="1"/>
              <a:t>synchronized</a:t>
            </a:r>
            <a:r>
              <a:rPr lang="fr-FR" dirty="0"/>
              <a:t> </a:t>
            </a:r>
          </a:p>
          <a:p>
            <a:pPr lvl="2"/>
            <a:r>
              <a:rPr lang="fr-FR" dirty="0"/>
              <a:t>Ex:  </a:t>
            </a:r>
            <a:r>
              <a:rPr lang="fr-FR" dirty="0" err="1"/>
              <a:t>rigid</a:t>
            </a:r>
            <a:r>
              <a:rPr lang="fr-FR" dirty="0"/>
              <a:t> Component </a:t>
            </a:r>
            <a:r>
              <a:rPr lang="fr-FR" dirty="0" err="1">
                <a:solidFill>
                  <a:srgbClr val="00A652"/>
                </a:solidFill>
              </a:rPr>
              <a:t>cannot</a:t>
            </a:r>
            <a:r>
              <a:rPr lang="fr-FR" dirty="0">
                <a:solidFill>
                  <a:srgbClr val="00A652"/>
                </a:solidFill>
              </a:rPr>
              <a:t> </a:t>
            </a:r>
            <a:r>
              <a:rPr lang="fr-FR" dirty="0" err="1">
                <a:solidFill>
                  <a:srgbClr val="00A652"/>
                </a:solidFill>
              </a:rPr>
              <a:t>be</a:t>
            </a:r>
            <a:r>
              <a:rPr lang="fr-FR" dirty="0">
                <a:solidFill>
                  <a:srgbClr val="00A652"/>
                </a:solidFill>
              </a:rPr>
              <a:t> </a:t>
            </a:r>
            <a:r>
              <a:rPr lang="fr-FR" dirty="0" err="1">
                <a:solidFill>
                  <a:srgbClr val="00A652"/>
                </a:solidFill>
              </a:rPr>
              <a:t>synchronized</a:t>
            </a:r>
            <a:r>
              <a:rPr lang="fr-FR" dirty="0">
                <a:solidFill>
                  <a:srgbClr val="00A652"/>
                </a:solidFill>
              </a:rPr>
              <a:t> </a:t>
            </a:r>
            <a:r>
              <a:rPr lang="fr-FR" dirty="0" err="1">
                <a:solidFill>
                  <a:srgbClr val="00A652"/>
                </a:solidFill>
              </a:rPr>
              <a:t>with</a:t>
            </a:r>
            <a:r>
              <a:rPr lang="fr-FR" dirty="0"/>
              <a:t> http://airbus-</a:t>
            </a:r>
            <a:r>
              <a:rPr lang="fr-FR" dirty="0" err="1"/>
              <a:t>group.installsys</a:t>
            </a:r>
            <a:r>
              <a:rPr lang="fr-FR" dirty="0"/>
              <a:t>/</a:t>
            </a:r>
            <a:r>
              <a:rPr lang="fr-FR" dirty="0" err="1"/>
              <a:t>component#FlexibleComponent</a:t>
            </a:r>
            <a:endParaRPr lang="fr-FR" dirty="0"/>
          </a:p>
        </p:txBody>
      </p:sp>
      <p:sp>
        <p:nvSpPr>
          <p:cNvPr id="4" name="CustomShape 1"/>
          <p:cNvSpPr/>
          <p:nvPr/>
        </p:nvSpPr>
        <p:spPr>
          <a:xfrm>
            <a:off x="0" y="4293096"/>
            <a:ext cx="9133920" cy="840960"/>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4400" b="1" strike="noStrike" spc="-1" dirty="0" err="1">
                <a:solidFill>
                  <a:srgbClr val="FFFFFF"/>
                </a:solidFill>
                <a:uFill>
                  <a:solidFill>
                    <a:srgbClr val="FFFFFF"/>
                  </a:solidFill>
                </a:uFill>
                <a:latin typeface="Arial"/>
              </a:rPr>
              <a:t>Synchronization</a:t>
            </a:r>
            <a:r>
              <a:rPr lang="fr-FR" sz="4400" b="1" strike="noStrike" spc="-1" dirty="0">
                <a:solidFill>
                  <a:srgbClr val="FFFFFF"/>
                </a:solidFill>
                <a:uFill>
                  <a:solidFill>
                    <a:srgbClr val="FFFFFF"/>
                  </a:solidFill>
                </a:uFill>
                <a:latin typeface="Arial"/>
              </a:rPr>
              <a:t> </a:t>
            </a:r>
            <a:r>
              <a:rPr lang="fr-FR" sz="4400" b="1" strike="noStrike" spc="-1" dirty="0" err="1">
                <a:solidFill>
                  <a:srgbClr val="FFFFFF"/>
                </a:solidFill>
                <a:uFill>
                  <a:solidFill>
                    <a:srgbClr val="FFFFFF"/>
                  </a:solidFill>
                </a:uFill>
                <a:latin typeface="Arial"/>
              </a:rPr>
              <a:t>is</a:t>
            </a:r>
            <a:r>
              <a:rPr lang="fr-FR" sz="4400" b="1" strike="noStrike" spc="-1" dirty="0">
                <a:solidFill>
                  <a:srgbClr val="FFFFFF"/>
                </a:solidFill>
                <a:uFill>
                  <a:solidFill>
                    <a:srgbClr val="FFFFFF"/>
                  </a:solidFill>
                </a:uFill>
                <a:latin typeface="Arial"/>
              </a:rPr>
              <a:t> </a:t>
            </a:r>
            <a:r>
              <a:rPr lang="fr-FR" sz="4400" b="1" strike="noStrike" spc="-1" dirty="0" err="1">
                <a:solidFill>
                  <a:srgbClr val="FFFFFF"/>
                </a:solidFill>
                <a:uFill>
                  <a:solidFill>
                    <a:srgbClr val="FFFFFF"/>
                  </a:solidFill>
                </a:uFill>
                <a:latin typeface="Arial"/>
              </a:rPr>
              <a:t>maintained</a:t>
            </a:r>
            <a:r>
              <a:rPr lang="fr-FR" sz="4400" b="1" strike="noStrike" spc="-1" dirty="0">
                <a:solidFill>
                  <a:srgbClr val="FFFFFF"/>
                </a:solidFill>
                <a:uFill>
                  <a:solidFill>
                    <a:srgbClr val="FFFFFF"/>
                  </a:solidFill>
                </a:uFill>
                <a:latin typeface="Arial"/>
              </a:rPr>
              <a:t>!</a:t>
            </a:r>
            <a:r>
              <a:rPr lang="fr-FR" sz="4800" b="1" strike="noStrike" spc="-1" dirty="0">
                <a:solidFill>
                  <a:srgbClr val="00A651"/>
                </a:solidFill>
                <a:uFill>
                  <a:solidFill>
                    <a:srgbClr val="FFFFFF"/>
                  </a:solidFill>
                </a:uFill>
                <a:latin typeface="Arial"/>
              </a:rPr>
              <a:t>
</a:t>
            </a:r>
            <a:endParaRPr dirty="0"/>
          </a:p>
        </p:txBody>
      </p:sp>
    </p:spTree>
    <p:extLst>
      <p:ext uri="{BB962C8B-B14F-4D97-AF65-F5344CB8AC3E}">
        <p14:creationId xmlns:p14="http://schemas.microsoft.com/office/powerpoint/2010/main" val="1213482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Model </a:t>
            </a:r>
            <a:r>
              <a:rPr lang="fr-FR" dirty="0" err="1"/>
              <a:t>Writer</a:t>
            </a:r>
            <a:r>
              <a:rPr lang="fr-FR" dirty="0"/>
              <a:t/>
            </a:r>
            <a:br>
              <a:rPr lang="fr-FR" dirty="0"/>
            </a:br>
            <a:r>
              <a:rPr lang="fr-FR" dirty="0" err="1"/>
              <a:t>Semantic</a:t>
            </a:r>
            <a:r>
              <a:rPr lang="fr-FR" dirty="0"/>
              <a:t> </a:t>
            </a:r>
            <a:r>
              <a:rPr lang="fr-FR" dirty="0" err="1"/>
              <a:t>parsing</a:t>
            </a:r>
            <a:r>
              <a:rPr lang="fr-FR" dirty="0"/>
              <a:t> and </a:t>
            </a:r>
            <a:r>
              <a:rPr lang="fr-FR" dirty="0" err="1"/>
              <a:t>consistency</a:t>
            </a:r>
            <a:r>
              <a:rPr lang="fr-FR" dirty="0"/>
              <a:t> check</a:t>
            </a:r>
          </a:p>
        </p:txBody>
      </p:sp>
      <p:sp>
        <p:nvSpPr>
          <p:cNvPr id="3" name="Espace réservé du contenu 2"/>
          <p:cNvSpPr>
            <a:spLocks noGrp="1"/>
          </p:cNvSpPr>
          <p:nvPr>
            <p:ph idx="1"/>
          </p:nvPr>
        </p:nvSpPr>
        <p:spPr/>
        <p:txBody>
          <a:bodyPr/>
          <a:lstStyle/>
          <a:p>
            <a:r>
              <a:rPr lang="fr-FR" dirty="0"/>
              <a:t>Link maintenance </a:t>
            </a:r>
            <a:r>
              <a:rPr lang="fr-FR" dirty="0" err="1"/>
              <a:t>operations</a:t>
            </a:r>
            <a:r>
              <a:rPr lang="fr-FR" dirty="0"/>
              <a:t>:</a:t>
            </a:r>
          </a:p>
          <a:p>
            <a:pPr lvl="1"/>
            <a:r>
              <a:rPr lang="fr-FR" dirty="0" err="1"/>
              <a:t>Add</a:t>
            </a:r>
            <a:r>
              <a:rPr lang="fr-FR" dirty="0"/>
              <a:t> New Link</a:t>
            </a:r>
          </a:p>
          <a:p>
            <a:pPr lvl="1"/>
            <a:r>
              <a:rPr lang="fr-FR" dirty="0" err="1"/>
              <a:t>Search</a:t>
            </a:r>
            <a:r>
              <a:rPr lang="fr-FR" dirty="0"/>
              <a:t> Link </a:t>
            </a:r>
          </a:p>
          <a:p>
            <a:pPr lvl="1"/>
            <a:r>
              <a:rPr lang="fr-FR" dirty="0" err="1"/>
              <a:t>Remove</a:t>
            </a:r>
            <a:r>
              <a:rPr lang="fr-FR" dirty="0"/>
              <a:t> Link</a:t>
            </a:r>
          </a:p>
          <a:p>
            <a:endParaRPr lang="fr-FR" dirty="0"/>
          </a:p>
          <a:p>
            <a:r>
              <a:rPr lang="fr-FR" dirty="0" err="1"/>
              <a:t>When</a:t>
            </a:r>
            <a:r>
              <a:rPr lang="fr-FR" dirty="0"/>
              <a:t> </a:t>
            </a:r>
            <a:r>
              <a:rPr lang="fr-FR" dirty="0" err="1"/>
              <a:t>text</a:t>
            </a:r>
            <a:r>
              <a:rPr lang="fr-FR" dirty="0"/>
              <a:t> </a:t>
            </a:r>
            <a:r>
              <a:rPr lang="fr-FR" dirty="0" err="1"/>
              <a:t>is</a:t>
            </a:r>
            <a:r>
              <a:rPr lang="fr-FR" dirty="0"/>
              <a:t> </a:t>
            </a:r>
            <a:r>
              <a:rPr lang="fr-FR" dirty="0" err="1"/>
              <a:t>upadeted</a:t>
            </a:r>
            <a:r>
              <a:rPr lang="fr-FR" dirty="0"/>
              <a:t> links </a:t>
            </a:r>
            <a:r>
              <a:rPr lang="fr-FR" dirty="0" err="1"/>
              <a:t>should</a:t>
            </a:r>
            <a:r>
              <a:rPr lang="fr-FR" dirty="0"/>
              <a:t> </a:t>
            </a:r>
            <a:r>
              <a:rPr lang="fr-FR" dirty="0" err="1"/>
              <a:t>be</a:t>
            </a:r>
            <a:r>
              <a:rPr lang="fr-FR" dirty="0"/>
              <a:t> </a:t>
            </a:r>
            <a:r>
              <a:rPr lang="fr-FR" dirty="0" err="1"/>
              <a:t>also</a:t>
            </a:r>
            <a:r>
              <a:rPr lang="fr-FR" dirty="0"/>
              <a:t>! </a:t>
            </a:r>
          </a:p>
          <a:p>
            <a:pPr lvl="1"/>
            <a:r>
              <a:rPr lang="fr-FR" dirty="0" err="1"/>
              <a:t>RenameTextElement</a:t>
            </a:r>
            <a:endParaRPr lang="fr-FR" dirty="0"/>
          </a:p>
          <a:p>
            <a:pPr lvl="1"/>
            <a:r>
              <a:rPr lang="fr-FR" dirty="0" err="1"/>
              <a:t>Add</a:t>
            </a:r>
            <a:r>
              <a:rPr lang="fr-FR" dirty="0"/>
              <a:t> </a:t>
            </a:r>
            <a:r>
              <a:rPr lang="fr-FR" dirty="0" err="1"/>
              <a:t>TextElement</a:t>
            </a:r>
            <a:endParaRPr lang="fr-FR" dirty="0"/>
          </a:p>
          <a:p>
            <a:pPr lvl="1"/>
            <a:r>
              <a:rPr lang="fr-FR" dirty="0" err="1"/>
              <a:t>RemoveTextElement</a:t>
            </a:r>
            <a:endParaRPr lang="fr-FR" dirty="0"/>
          </a:p>
        </p:txBody>
      </p:sp>
    </p:spTree>
    <p:extLst>
      <p:ext uri="{BB962C8B-B14F-4D97-AF65-F5344CB8AC3E}">
        <p14:creationId xmlns:p14="http://schemas.microsoft.com/office/powerpoint/2010/main" val="302351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Model </a:t>
            </a:r>
            <a:r>
              <a:rPr lang="fr-FR" dirty="0" err="1"/>
              <a:t>Writer</a:t>
            </a:r>
            <a:r>
              <a:rPr lang="fr-FR" dirty="0"/>
              <a:t/>
            </a:r>
            <a:br>
              <a:rPr lang="fr-FR" dirty="0"/>
            </a:br>
            <a:r>
              <a:rPr lang="fr-FR" dirty="0" err="1"/>
              <a:t>Semantic</a:t>
            </a:r>
            <a:r>
              <a:rPr lang="fr-FR" dirty="0"/>
              <a:t> </a:t>
            </a:r>
            <a:r>
              <a:rPr lang="fr-FR" dirty="0" err="1"/>
              <a:t>parsing</a:t>
            </a:r>
            <a:r>
              <a:rPr lang="fr-FR" dirty="0"/>
              <a:t> and </a:t>
            </a:r>
            <a:r>
              <a:rPr lang="fr-FR" dirty="0" err="1"/>
              <a:t>consistency</a:t>
            </a:r>
            <a:r>
              <a:rPr lang="fr-FR" dirty="0"/>
              <a:t> check</a:t>
            </a:r>
          </a:p>
        </p:txBody>
      </p:sp>
      <p:pic>
        <p:nvPicPr>
          <p:cNvPr id="4" name="Image 3"/>
          <p:cNvPicPr>
            <a:picLocks noChangeAspect="1"/>
          </p:cNvPicPr>
          <p:nvPr/>
        </p:nvPicPr>
        <p:blipFill>
          <a:blip r:embed="rId2"/>
          <a:stretch>
            <a:fillRect/>
          </a:stretch>
        </p:blipFill>
        <p:spPr>
          <a:xfrm>
            <a:off x="971600" y="1196752"/>
            <a:ext cx="7128792" cy="4911504"/>
          </a:xfrm>
          <a:prstGeom prst="rect">
            <a:avLst/>
          </a:prstGeom>
        </p:spPr>
      </p:pic>
    </p:spTree>
    <p:extLst>
      <p:ext uri="{BB962C8B-B14F-4D97-AF65-F5344CB8AC3E}">
        <p14:creationId xmlns:p14="http://schemas.microsoft.com/office/powerpoint/2010/main" val="3923623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smtClean="0"/>
              <a:t>Semantic</a:t>
            </a:r>
            <a:r>
              <a:rPr lang="fr-FR" dirty="0" smtClean="0"/>
              <a:t> Annotation</a:t>
            </a:r>
            <a:endParaRPr lang="fr-FR" dirty="0"/>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3726004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D2.1.2 Documentation of the Corpora</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94970850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D2.1.2 Documentation of the Corpora</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4731816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D2.1.2 Documentation of the Corpora</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32458333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D2.1.2 Documentation of the Corpora</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12724579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D2.1.2 Documentation of the Corpora</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390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D2.1.2 Documentation of the Corpora</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34574130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t>Annotating text fragments with model elements</a:t>
            </a:r>
          </a:p>
          <a:p>
            <a:pPr lvl="2"/>
            <a:r>
              <a:rPr lang="en-US" dirty="0" smtClean="0"/>
              <a:t>converting texts to models and models to text</a:t>
            </a:r>
          </a:p>
          <a:p>
            <a:pPr marL="360362" lvl="1" indent="0">
              <a:buNone/>
            </a:pPr>
            <a:r>
              <a:rPr lang="en-US" dirty="0" smtClean="0"/>
              <a:t>Tasks:</a:t>
            </a:r>
          </a:p>
          <a:p>
            <a:pPr lvl="2"/>
            <a:r>
              <a:rPr lang="en-US" dirty="0" smtClean="0"/>
              <a:t>	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endParaRPr lang="en-US" dirty="0" smtClean="0"/>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1856031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fr-FR" dirty="0" err="1" smtClean="0"/>
              <a:t>Thank</a:t>
            </a:r>
            <a:r>
              <a:rPr lang="fr-FR" dirty="0" smtClean="0"/>
              <a:t> </a:t>
            </a:r>
            <a:r>
              <a:rPr lang="fr-FR" dirty="0" err="1" smtClean="0"/>
              <a:t>you</a:t>
            </a:r>
            <a:r>
              <a:rPr lang="fr-FR" dirty="0" smtClean="0"/>
              <a:t> for </a:t>
            </a:r>
            <a:r>
              <a:rPr lang="fr-FR" dirty="0" err="1" smtClean="0"/>
              <a:t>your</a:t>
            </a:r>
            <a:r>
              <a:rPr lang="fr-FR" dirty="0" smtClean="0"/>
              <a:t> attention!</a:t>
            </a:r>
            <a:br>
              <a:rPr lang="fr-FR" dirty="0" smtClean="0"/>
            </a:br>
            <a:r>
              <a:rPr lang="fr-FR" dirty="0" err="1" smtClean="0"/>
              <a:t>Any</a:t>
            </a:r>
            <a:r>
              <a:rPr lang="fr-FR" dirty="0" smtClean="0"/>
              <a:t> question ?</a:t>
            </a:r>
            <a:endParaRPr lang="fr-FR" dirty="0"/>
          </a:p>
        </p:txBody>
      </p:sp>
    </p:spTree>
    <p:extLst>
      <p:ext uri="{BB962C8B-B14F-4D97-AF65-F5344CB8AC3E}">
        <p14:creationId xmlns:p14="http://schemas.microsoft.com/office/powerpoint/2010/main" val="321548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AIRBUS (Confidential Data)</a:t>
            </a:r>
          </a:p>
          <a:p>
            <a:pPr lvl="1"/>
            <a:r>
              <a:rPr lang="en-US" dirty="0" smtClean="0"/>
              <a:t>Text</a:t>
            </a:r>
          </a:p>
          <a:p>
            <a:pPr lvl="2"/>
            <a:r>
              <a:rPr lang="en-US" dirty="0" smtClean="0"/>
              <a:t>System Installation Design Principles (SIDP) Documents	</a:t>
            </a:r>
          </a:p>
          <a:p>
            <a:pPr lvl="2"/>
            <a:r>
              <a:rPr lang="en-US" dirty="0" smtClean="0"/>
              <a:t>986 semi-structured SIDP rules</a:t>
            </a:r>
          </a:p>
          <a:p>
            <a:pPr lvl="1"/>
            <a:r>
              <a:rPr lang="en-US" dirty="0" smtClean="0"/>
              <a:t>Models</a:t>
            </a:r>
          </a:p>
          <a:p>
            <a:pPr lvl="2"/>
            <a:r>
              <a:rPr lang="en-US" dirty="0" smtClean="0"/>
              <a:t>The Rule ontology represents the SIDP rules concepts. An OWL ontology composed of 30 classes, 35 object properties and 54 data properties. </a:t>
            </a:r>
          </a:p>
          <a:p>
            <a:pPr lvl="2"/>
            <a:r>
              <a:rPr lang="en-US" dirty="0" smtClean="0"/>
              <a:t>The Component ontology represents the concepts and the vocabulary used in system installation rules. It is an OWL-DL ontology and it is composed in its current version of 476 classes, 21 </a:t>
            </a:r>
            <a:r>
              <a:rPr lang="en-US" dirty="0" err="1" smtClean="0"/>
              <a:t>ObjectProperties</a:t>
            </a:r>
            <a:r>
              <a:rPr lang="en-US" dirty="0" smtClean="0"/>
              <a:t> and 35 </a:t>
            </a:r>
            <a:r>
              <a:rPr lang="en-US" dirty="0" err="1" smtClean="0"/>
              <a:t>DataProperties</a:t>
            </a:r>
            <a:r>
              <a:rPr lang="en-US" dirty="0" smtClean="0"/>
              <a:t>. </a:t>
            </a:r>
          </a:p>
          <a:p>
            <a:pPr marL="625475" lvl="2" indent="0">
              <a:buNone/>
            </a:pPr>
            <a:endParaRPr lang="en-US" dirty="0" smtClean="0"/>
          </a:p>
          <a:p>
            <a:pPr marL="625475" lvl="2" indent="0">
              <a:buNone/>
            </a:pPr>
            <a:r>
              <a:rPr lang="en-US" dirty="0" smtClean="0"/>
              <a:t>Non Disclosure Agreement </a:t>
            </a:r>
            <a:r>
              <a:rPr lang="en-US" dirty="0" err="1" smtClean="0"/>
              <a:t>finalised</a:t>
            </a:r>
            <a:r>
              <a:rPr lang="en-US" dirty="0" smtClean="0"/>
              <a:t> in June 2015.</a:t>
            </a:r>
          </a:p>
          <a:p>
            <a:pPr lvl="1"/>
            <a:endParaRPr lang="en-US" dirty="0"/>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883657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a:t>
            </a:r>
            <a:r>
              <a:rPr lang="en-US" dirty="0" err="1" smtClean="0"/>
              <a:t>modelled</a:t>
            </a:r>
            <a:r>
              <a:rPr lang="en-US" dirty="0" smtClean="0"/>
              <a:t> by Sirius </a:t>
            </a:r>
          </a:p>
          <a:p>
            <a:pPr lvl="1"/>
            <a:r>
              <a:rPr lang="en-US" dirty="0" smtClean="0"/>
              <a:t>Models</a:t>
            </a:r>
            <a:endParaRPr lang="en-US" dirty="0" smtClean="0"/>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28380613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smtClean="0"/>
              <a:t>Developed a prototype illustrating the automatic construction of an RDFS KB from text (CNRS/LORIA)</a:t>
            </a:r>
          </a:p>
          <a:p>
            <a:pPr marL="285750" indent="-285750">
              <a:buFont typeface="Arial"/>
              <a:buChar char="•"/>
            </a:pPr>
            <a:r>
              <a:rPr lang="en-US" smtClean="0"/>
              <a:t>«</a:t>
            </a:r>
            <a:r>
              <a:rPr lang="en-US" i="1" smtClean="0"/>
              <a:t> Parsing Text into RDF</a:t>
            </a:r>
            <a:r>
              <a:rPr lang="en-US" smtClean="0"/>
              <a:t> » B. Batouche, C. Gardent and A. Monceaux. SEPLN 2015, Alicante, Spain.</a:t>
            </a:r>
          </a:p>
          <a:p>
            <a:pPr marL="285750" indent="-285750">
              <a:buFont typeface="Arial"/>
              <a:buChar char="•"/>
            </a:pPr>
            <a:r>
              <a:rPr lang="en-US" smtClean="0"/>
              <a:t>Full scale Implementation applied to AIRBUS SIDP rules (Airbus)</a:t>
            </a:r>
          </a:p>
          <a:p>
            <a:pPr marL="285750" indent="-285750">
              <a:buFont typeface="Arial"/>
              <a:buChar char="•"/>
            </a:pPr>
            <a:endParaRPr lang="en-US" smtClean="0"/>
          </a:p>
          <a:p>
            <a:pPr marL="285750" indent="-285750">
              <a:buFont typeface="Arial"/>
              <a:buChar char="•"/>
            </a:pPr>
            <a:endParaRPr lang="en-US"/>
          </a:p>
        </p:txBody>
      </p:sp>
    </p:spTree>
    <p:extLst>
      <p:ext uri="{BB962C8B-B14F-4D97-AF65-F5344CB8AC3E}">
        <p14:creationId xmlns:p14="http://schemas.microsoft.com/office/powerpoint/2010/main" val="2972163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smtClean="0"/>
              <a:t>D2.2.1 Report: Overview and Comparison of Existing Generators</a:t>
            </a:r>
          </a:p>
          <a:p>
            <a:r>
              <a:rPr lang="en-US" smtClean="0"/>
              <a:t>Keynote at SEPLN 2015, Alicante, Spain </a:t>
            </a:r>
          </a:p>
          <a:p>
            <a:r>
              <a:rPr lang="en-US" smtClean="0"/>
              <a:t>2 Internships on generation from RDF data (ongoing)</a:t>
            </a:r>
          </a:p>
          <a:p>
            <a:pPr lvl="1"/>
            <a:r>
              <a:rPr lang="en-US" smtClean="0"/>
              <a:t>Lexicalisation: automatic acquisition of a lexicon mapping RDF properties to natural language expressions</a:t>
            </a:r>
          </a:p>
          <a:p>
            <a:pPr lvl="1"/>
            <a:r>
              <a:rPr lang="en-US" smtClean="0"/>
              <a:t>Document planning: automatic detection of typical document structures using DBPedia and Wikipedia</a:t>
            </a:r>
          </a:p>
          <a:p>
            <a:pPr marL="360362" lvl="1" indent="0">
              <a:buNone/>
            </a:pPr>
            <a:endParaRPr lang="en-US" smtClean="0"/>
          </a:p>
        </p:txBody>
      </p:sp>
    </p:spTree>
    <p:extLst>
      <p:ext uri="{BB962C8B-B14F-4D97-AF65-F5344CB8AC3E}">
        <p14:creationId xmlns:p14="http://schemas.microsoft.com/office/powerpoint/2010/main" val="3399048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Semantic</a:t>
            </a:r>
            <a:r>
              <a:rPr lang="fr-FR" dirty="0"/>
              <a:t> </a:t>
            </a:r>
            <a:r>
              <a:rPr lang="fr-FR" dirty="0" err="1"/>
              <a:t>parsing</a:t>
            </a:r>
            <a:r>
              <a:rPr lang="fr-FR" dirty="0"/>
              <a:t> and </a:t>
            </a:r>
            <a:r>
              <a:rPr lang="fr-FR" dirty="0" err="1"/>
              <a:t>consistency</a:t>
            </a:r>
            <a:r>
              <a:rPr lang="fr-FR" dirty="0"/>
              <a:t> </a:t>
            </a:r>
            <a:r>
              <a:rPr lang="fr-FR" dirty="0" smtClean="0"/>
              <a:t>check</a:t>
            </a:r>
            <a:br>
              <a:rPr lang="fr-FR" dirty="0" smtClean="0"/>
            </a:br>
            <a:r>
              <a:rPr lang="fr-FR" dirty="0"/>
              <a:t/>
            </a:r>
            <a:br>
              <a:rPr lang="fr-FR" dirty="0"/>
            </a:br>
            <a:endParaRPr lang="fr-FR" dirty="0"/>
          </a:p>
        </p:txBody>
      </p:sp>
      <p:grpSp>
        <p:nvGrpSpPr>
          <p:cNvPr id="4" name="Grouper 3"/>
          <p:cNvGrpSpPr>
            <a:grpSpLocks noChangeAspect="1"/>
          </p:cNvGrpSpPr>
          <p:nvPr/>
        </p:nvGrpSpPr>
        <p:grpSpPr>
          <a:xfrm>
            <a:off x="539552" y="1268760"/>
            <a:ext cx="2041714" cy="657042"/>
            <a:chOff x="3995936" y="116632"/>
            <a:chExt cx="2986411" cy="947204"/>
          </a:xfrm>
        </p:grpSpPr>
        <p:pic>
          <p:nvPicPr>
            <p:cNvPr id="7" name="Image 6"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28746" y="1330630"/>
            <a:ext cx="2003885" cy="481282"/>
          </a:xfrm>
          <a:prstGeom prst="rect">
            <a:avLst/>
          </a:prstGeom>
        </p:spPr>
      </p:pic>
    </p:spTree>
    <p:extLst>
      <p:ext uri="{BB962C8B-B14F-4D97-AF65-F5344CB8AC3E}">
        <p14:creationId xmlns:p14="http://schemas.microsoft.com/office/powerpoint/2010/main" val="2597586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nl-NL" sz="2400" b="1" strike="noStrike" spc="-1" dirty="0" err="1">
                <a:solidFill>
                  <a:srgbClr val="00A651"/>
                </a:solidFill>
                <a:uFill>
                  <a:solidFill>
                    <a:srgbClr val="FFFFFF"/>
                  </a:solidFill>
                </a:uFill>
                <a:latin typeface="Arial"/>
              </a:rPr>
              <a:t>ModelWriter</a:t>
            </a:r>
            <a:r>
              <a:rPr lang="nl-NL" sz="2400" b="1" strike="noStrike" spc="-1" dirty="0">
                <a:solidFill>
                  <a:srgbClr val="00A651"/>
                </a:solidFill>
                <a:uFill>
                  <a:solidFill>
                    <a:srgbClr val="FFFFFF"/>
                  </a:solidFill>
                </a:uFill>
                <a:latin typeface="Arial"/>
              </a:rPr>
              <a:t>
</a:t>
            </a:r>
            <a:r>
              <a:rPr lang="nl-NL" sz="2200" b="1" strike="noStrike" spc="-1" dirty="0" err="1">
                <a:solidFill>
                  <a:srgbClr val="808080"/>
                </a:solidFill>
                <a:uFill>
                  <a:solidFill>
                    <a:srgbClr val="FFFFFF"/>
                  </a:solidFill>
                </a:uFill>
                <a:latin typeface="Arial"/>
              </a:rPr>
              <a:t>Text</a:t>
            </a:r>
            <a:r>
              <a:rPr lang="nl-NL" sz="2200" b="1" strike="noStrike" spc="-1" dirty="0">
                <a:solidFill>
                  <a:srgbClr val="808080"/>
                </a:solidFill>
                <a:uFill>
                  <a:solidFill>
                    <a:srgbClr val="FFFFFF"/>
                  </a:solidFill>
                </a:uFill>
                <a:latin typeface="Arial"/>
              </a:rPr>
              <a:t> &amp; Model-</a:t>
            </a:r>
            <a:r>
              <a:rPr lang="nl-NL" sz="2200" b="1" strike="noStrike" spc="-1" dirty="0" err="1">
                <a:solidFill>
                  <a:srgbClr val="808080"/>
                </a:solidFill>
                <a:uFill>
                  <a:solidFill>
                    <a:srgbClr val="FFFFFF"/>
                  </a:solidFill>
                </a:uFill>
                <a:latin typeface="Arial"/>
              </a:rPr>
              <a:t>Synchronized</a:t>
            </a:r>
            <a:r>
              <a:rPr lang="nl-NL" sz="2200" b="1" strike="noStrike" spc="-1" dirty="0">
                <a:solidFill>
                  <a:srgbClr val="808080"/>
                </a:solidFill>
                <a:uFill>
                  <a:solidFill>
                    <a:srgbClr val="FFFFFF"/>
                  </a:solidFill>
                </a:uFill>
                <a:latin typeface="Arial"/>
              </a:rPr>
              <a:t> Document Engineering Platform</a:t>
            </a:r>
            <a:endParaRPr dirty="0"/>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1187624" y="5373216"/>
            <a:ext cx="7560000" cy="677520"/>
          </a:xfrm>
          <a:prstGeom prst="rect">
            <a:avLst/>
          </a:prstGeom>
          <a:noFill/>
          <a:ln>
            <a:noFill/>
          </a:ln>
        </p:spPr>
        <p:txBody>
          <a:bodyPr anchor="b"/>
          <a:lstStyle/>
          <a:p>
            <a:pPr>
              <a:lnSpc>
                <a:spcPct val="100000"/>
              </a:lnSpc>
            </a:pPr>
            <a:r>
              <a:rPr lang="nl-NL" sz="2000" b="1" strike="noStrike" spc="-1" dirty="0">
                <a:solidFill>
                  <a:srgbClr val="000000"/>
                </a:solidFill>
                <a:uFill>
                  <a:solidFill>
                    <a:srgbClr val="FFFFFF"/>
                  </a:solidFill>
                </a:uFill>
                <a:latin typeface="Arial"/>
              </a:rPr>
              <a:t>How </a:t>
            </a:r>
            <a:r>
              <a:rPr lang="nl-NL" sz="2000" b="1" strike="noStrike" spc="-1" dirty="0" err="1">
                <a:solidFill>
                  <a:srgbClr val="000000"/>
                </a:solidFill>
                <a:uFill>
                  <a:solidFill>
                    <a:srgbClr val="FFFFFF"/>
                  </a:solidFill>
                </a:uFill>
                <a:latin typeface="Arial"/>
              </a:rPr>
              <a:t>to</a:t>
            </a:r>
            <a:r>
              <a:rPr lang="nl-NL" sz="2000" b="1" strike="noStrike" spc="-1" dirty="0">
                <a:solidFill>
                  <a:srgbClr val="000000"/>
                </a:solidFill>
                <a:uFill>
                  <a:solidFill>
                    <a:srgbClr val="FFFFFF"/>
                  </a:solidFill>
                </a:uFill>
                <a:latin typeface="Arial"/>
              </a:rPr>
              <a:t> match </a:t>
            </a:r>
            <a:r>
              <a:rPr lang="nl-NL" sz="2000" b="1" strike="noStrike" spc="-1" dirty="0" err="1">
                <a:solidFill>
                  <a:srgbClr val="000000"/>
                </a:solidFill>
                <a:uFill>
                  <a:solidFill>
                    <a:srgbClr val="FFFFFF"/>
                  </a:solidFill>
                </a:uFill>
                <a:latin typeface="Arial"/>
              </a:rPr>
              <a:t>Text</a:t>
            </a:r>
            <a:r>
              <a:rPr lang="nl-NL" sz="2000" b="1" strike="noStrike" spc="-1" dirty="0">
                <a:solidFill>
                  <a:srgbClr val="000000"/>
                </a:solidFill>
                <a:uFill>
                  <a:solidFill>
                    <a:srgbClr val="FFFFFF"/>
                  </a:solidFill>
                </a:uFill>
                <a:latin typeface="Arial"/>
              </a:rPr>
              <a:t> </a:t>
            </a:r>
            <a:r>
              <a:rPr lang="nl-NL" sz="2000" b="1" strike="noStrike" spc="-1" dirty="0" err="1">
                <a:solidFill>
                  <a:srgbClr val="000000"/>
                </a:solidFill>
                <a:uFill>
                  <a:solidFill>
                    <a:srgbClr val="FFFFFF"/>
                  </a:solidFill>
                </a:uFill>
                <a:latin typeface="Arial"/>
              </a:rPr>
              <a:t>with</a:t>
            </a:r>
            <a:r>
              <a:rPr lang="nl-NL" sz="2000" b="1" strike="noStrike" spc="-1" dirty="0">
                <a:solidFill>
                  <a:srgbClr val="000000"/>
                </a:solidFill>
                <a:uFill>
                  <a:solidFill>
                    <a:srgbClr val="FFFFFF"/>
                  </a:solidFill>
                </a:uFill>
                <a:latin typeface="Arial"/>
              </a:rPr>
              <a:t> Model?
How </a:t>
            </a:r>
            <a:r>
              <a:rPr lang="nl-NL" sz="2000" b="1" strike="noStrike" spc="-1" dirty="0" err="1">
                <a:solidFill>
                  <a:srgbClr val="000000"/>
                </a:solidFill>
                <a:uFill>
                  <a:solidFill>
                    <a:srgbClr val="FFFFFF"/>
                  </a:solidFill>
                </a:uFill>
                <a:latin typeface="Arial"/>
              </a:rPr>
              <a:t>to</a:t>
            </a:r>
            <a:r>
              <a:rPr lang="nl-NL" sz="2000" b="1" strike="noStrike" spc="-1" dirty="0">
                <a:solidFill>
                  <a:srgbClr val="000000"/>
                </a:solidFill>
                <a:uFill>
                  <a:solidFill>
                    <a:srgbClr val="FFFFFF"/>
                  </a:solidFill>
                </a:uFill>
                <a:latin typeface="Arial"/>
              </a:rPr>
              <a:t> check the </a:t>
            </a:r>
            <a:r>
              <a:rPr lang="nl-NL" sz="2000" b="1" strike="noStrike" spc="-1" dirty="0" err="1">
                <a:solidFill>
                  <a:srgbClr val="000000"/>
                </a:solidFill>
                <a:uFill>
                  <a:solidFill>
                    <a:srgbClr val="FFFFFF"/>
                  </a:solidFill>
                </a:uFill>
                <a:latin typeface="Arial"/>
              </a:rPr>
              <a:t>consitency</a:t>
            </a:r>
            <a:r>
              <a:rPr lang="nl-NL" sz="2000" b="1" strike="noStrike" spc="-1" dirty="0">
                <a:solidFill>
                  <a:srgbClr val="000000"/>
                </a:solidFill>
                <a:uFill>
                  <a:solidFill>
                    <a:srgbClr val="FFFFFF"/>
                  </a:solidFill>
                </a:uFill>
                <a:latin typeface="Arial"/>
              </a:rPr>
              <a:t> of the </a:t>
            </a:r>
            <a:r>
              <a:rPr lang="nl-NL" sz="2000" b="1" strike="noStrike" spc="-1" dirty="0" err="1">
                <a:solidFill>
                  <a:srgbClr val="000000"/>
                </a:solidFill>
                <a:uFill>
                  <a:solidFill>
                    <a:srgbClr val="FFFFFF"/>
                  </a:solidFill>
                </a:uFill>
                <a:latin typeface="Arial"/>
              </a:rPr>
              <a:t>identified</a:t>
            </a:r>
            <a:r>
              <a:rPr lang="nl-NL" sz="2000" b="1" strike="noStrike" spc="-1" dirty="0">
                <a:solidFill>
                  <a:srgbClr val="000000"/>
                </a:solidFill>
                <a:uFill>
                  <a:solidFill>
                    <a:srgbClr val="FFFFFF"/>
                  </a:solidFill>
                </a:uFill>
                <a:latin typeface="Arial"/>
              </a:rPr>
              <a:t> links ? </a:t>
            </a:r>
            <a:endParaRPr dirty="0"/>
          </a:p>
        </p:txBody>
      </p:sp>
    </p:spTree>
    <p:extLst>
      <p:ext uri="{BB962C8B-B14F-4D97-AF65-F5344CB8AC3E}">
        <p14:creationId xmlns:p14="http://schemas.microsoft.com/office/powerpoint/2010/main" val="307337693"/>
      </p:ext>
    </p:extLst>
  </p:cSld>
  <p:clrMapOvr>
    <a:masterClrMapping/>
  </p:clrMapOvr>
  <p:timing>
    <p:tnLst>
      <p:par>
        <p:cTn xmlns:p14="http://schemas.microsoft.com/office/powerpoint/2010/main" id="1" dur="indefinite" restart="never" nodeType="tmRoot">
          <p:childTnLst>
            <p:seq>
              <p:cTn id="2" nodeType="mainSeq">
                <p:childTnLst>
                  <p:par>
                    <p:cTn id="3" fill="freeze">
                      <p:stCondLst>
                        <p:cond delay="indefinite"/>
                      </p:stCondLst>
                      <p:childTnLst>
                        <p:par>
                          <p:cTn id="4" fill="freeze">
                            <p:stCondLst>
                              <p:cond delay="0"/>
                            </p:stCondLst>
                            <p:childTnLst>
                              <p:par>
                                <p:cTn id="5" presetID="2" presetClass="entr" presetSubtype="8" fill="hold" nodeType="clickEffect">
                                  <p:stCondLst>
                                    <p:cond delay="0"/>
                                  </p:stCondLst>
                                  <p:childTnLst>
                                    <p:set>
                                      <p:cBhvr>
                                        <p:cTn id="6" dur="1" fill="hold">
                                          <p:stCondLst>
                                            <p:cond delay="0"/>
                                          </p:stCondLst>
                                        </p:cTn>
                                        <p:tgtEl>
                                          <p:spTgt spid="412">
                                            <p:txEl>
                                              <p:pRg st="0" end="0"/>
                                            </p:txEl>
                                          </p:spTgt>
                                        </p:tgtEl>
                                        <p:attrNameLst>
                                          <p:attrName>style.visibility</p:attrName>
                                        </p:attrNameLst>
                                      </p:cBhvr>
                                      <p:to>
                                        <p:strVal val="visible"/>
                                      </p:to>
                                    </p:set>
                                    <p:anim calcmode="lin" valueType="num">
                                      <p:cBhvr additive="repl">
                                        <p:cTn id="7" dur="500" fill="hold"/>
                                        <p:tgtEl>
                                          <p:spTgt spid="412">
                                            <p:txEl>
                                              <p:pRg st="0" end="0"/>
                                            </p:txEl>
                                          </p:spTgt>
                                        </p:tgtEl>
                                        <p:attrNameLst>
                                          <p:attrName>ppt_x</p:attrName>
                                        </p:attrNameLst>
                                      </p:cBhvr>
                                      <p:tavLst>
                                        <p:tav tm="0">
                                          <p:val>
                                            <p:strVal val="0-#ppt_w/2"/>
                                          </p:val>
                                        </p:tav>
                                        <p:tav tm="100000">
                                          <p:val>
                                            <p:strVal val="#ppt_x"/>
                                          </p:val>
                                        </p:tav>
                                      </p:tavLst>
                                    </p:anim>
                                    <p:anim calcmode="lin" valueType="num">
                                      <p:cBhvr additive="repl">
                                        <p:cTn id="8" dur="500" fill="hold"/>
                                        <p:tgtEl>
                                          <p:spTgt spid="4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12">
                                            <p:txEl>
                                              <p:pRg st="0" end="0"/>
                                            </p:txEl>
                                          </p:spTgt>
                                        </p:tgtEl>
                                        <p:attrNameLst>
                                          <p:attrName>style.visibility</p:attrName>
                                        </p:attrNameLst>
                                      </p:cBhvr>
                                      <p:to>
                                        <p:strVal val="visible"/>
                                      </p:to>
                                    </p:set>
                                    <p:anim calcmode="lin" valueType="num">
                                      <p:cBhvr additive="repl">
                                        <p:cTn id="11" dur="500" fill="hold"/>
                                        <p:tgtEl>
                                          <p:spTgt spid="412">
                                            <p:txEl>
                                              <p:pRg st="0" end="0"/>
                                            </p:txEl>
                                          </p:spTgt>
                                        </p:tgtEl>
                                        <p:attrNameLst>
                                          <p:attrName>ppt_x</p:attrName>
                                        </p:attrNameLst>
                                      </p:cBhvr>
                                      <p:tavLst>
                                        <p:tav tm="0">
                                          <p:val>
                                            <p:strVal val="0-#ppt_w/2"/>
                                          </p:val>
                                        </p:tav>
                                        <p:tav tm="100000">
                                          <p:val>
                                            <p:strVal val="#ppt_x"/>
                                          </p:val>
                                        </p:tav>
                                      </p:tavLst>
                                    </p:anim>
                                    <p:anim calcmode="lin" valueType="num">
                                      <p:cBhvr additive="repl">
                                        <p:cTn id="12" dur="500" fill="hold"/>
                                        <p:tgtEl>
                                          <p:spTgt spid="4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Model </a:t>
            </a:r>
            <a:r>
              <a:rPr lang="fr-FR" dirty="0" err="1" smtClean="0"/>
              <a:t>Writer</a:t>
            </a:r>
            <a:r>
              <a:rPr lang="fr-FR" dirty="0"/>
              <a:t/>
            </a:r>
            <a:br>
              <a:rPr lang="fr-FR" dirty="0"/>
            </a:br>
            <a:r>
              <a:rPr lang="fr-FR" dirty="0" err="1"/>
              <a:t>Semantic</a:t>
            </a:r>
            <a:r>
              <a:rPr lang="fr-FR" dirty="0"/>
              <a:t> </a:t>
            </a:r>
            <a:r>
              <a:rPr lang="fr-FR" dirty="0" err="1"/>
              <a:t>parsing</a:t>
            </a:r>
            <a:r>
              <a:rPr lang="fr-FR" dirty="0"/>
              <a:t> and </a:t>
            </a:r>
            <a:r>
              <a:rPr lang="fr-FR" dirty="0" err="1"/>
              <a:t>consistency</a:t>
            </a:r>
            <a:r>
              <a:rPr lang="fr-FR" dirty="0"/>
              <a:t> check</a:t>
            </a:r>
          </a:p>
        </p:txBody>
      </p:sp>
      <p:sp>
        <p:nvSpPr>
          <p:cNvPr id="3" name="Espace réservé du contenu 2"/>
          <p:cNvSpPr>
            <a:spLocks noGrp="1"/>
          </p:cNvSpPr>
          <p:nvPr>
            <p:ph idx="1"/>
          </p:nvPr>
        </p:nvSpPr>
        <p:spPr/>
        <p:txBody>
          <a:bodyPr/>
          <a:lstStyle/>
          <a:p>
            <a:r>
              <a:rPr lang="fr-FR" dirty="0"/>
              <a:t>4 types of links </a:t>
            </a:r>
            <a:r>
              <a:rPr lang="fr-FR" dirty="0" err="1"/>
              <a:t>between</a:t>
            </a:r>
            <a:r>
              <a:rPr lang="fr-FR" dirty="0"/>
              <a:t> </a:t>
            </a:r>
            <a:r>
              <a:rPr lang="fr-FR" dirty="0" err="1"/>
              <a:t>Text</a:t>
            </a:r>
            <a:r>
              <a:rPr lang="fr-FR" dirty="0"/>
              <a:t> and Model</a:t>
            </a:r>
            <a:r>
              <a:rPr lang="fr-FR" dirty="0" smtClean="0"/>
              <a:t>:</a:t>
            </a:r>
            <a:endParaRPr lang="fr-FR" dirty="0"/>
          </a:p>
          <a:p>
            <a:pPr lvl="1"/>
            <a:r>
              <a:rPr lang="fr-FR" dirty="0">
                <a:solidFill>
                  <a:schemeClr val="accent1"/>
                </a:solidFill>
              </a:rPr>
              <a:t>Exact </a:t>
            </a:r>
            <a:r>
              <a:rPr lang="fr-FR" dirty="0" err="1">
                <a:solidFill>
                  <a:schemeClr val="accent1"/>
                </a:solidFill>
              </a:rPr>
              <a:t>matching</a:t>
            </a:r>
            <a:r>
              <a:rPr lang="fr-FR" dirty="0"/>
              <a:t>: </a:t>
            </a:r>
            <a:r>
              <a:rPr lang="fr-FR" dirty="0" err="1"/>
              <a:t>identified</a:t>
            </a:r>
            <a:r>
              <a:rPr lang="fr-FR" dirty="0"/>
              <a:t> </a:t>
            </a:r>
            <a:r>
              <a:rPr lang="fr-FR" dirty="0" err="1"/>
              <a:t>using</a:t>
            </a:r>
            <a:r>
              <a:rPr lang="fr-FR" dirty="0"/>
              <a:t> String </a:t>
            </a:r>
            <a:r>
              <a:rPr lang="fr-FR" dirty="0" err="1"/>
              <a:t>matching</a:t>
            </a:r>
            <a:endParaRPr lang="fr-FR" dirty="0"/>
          </a:p>
          <a:p>
            <a:pPr lvl="2"/>
            <a:r>
              <a:rPr lang="fr-FR" dirty="0"/>
              <a:t>Ex: </a:t>
            </a:r>
            <a:r>
              <a:rPr lang="fr-FR" dirty="0" err="1"/>
              <a:t>Attach</a:t>
            </a:r>
            <a:r>
              <a:rPr lang="fr-FR" dirty="0"/>
              <a:t> (</a:t>
            </a:r>
            <a:r>
              <a:rPr lang="fr-FR" dirty="0" err="1">
                <a:solidFill>
                  <a:srgbClr val="FF0000"/>
                </a:solidFill>
              </a:rPr>
              <a:t>text</a:t>
            </a:r>
            <a:r>
              <a:rPr lang="fr-FR" dirty="0">
                <a:solidFill>
                  <a:srgbClr val="FF0000"/>
                </a:solidFill>
              </a:rPr>
              <a:t> </a:t>
            </a:r>
            <a:r>
              <a:rPr lang="fr-FR" dirty="0" err="1">
                <a:solidFill>
                  <a:srgbClr val="FF0000"/>
                </a:solidFill>
              </a:rPr>
              <a:t>element</a:t>
            </a:r>
            <a:r>
              <a:rPr lang="fr-FR" dirty="0"/>
              <a:t>) </a:t>
            </a:r>
            <a:r>
              <a:rPr lang="fr-FR" dirty="0" err="1">
                <a:solidFill>
                  <a:srgbClr val="00A652"/>
                </a:solidFill>
              </a:rPr>
              <a:t>IsSameA</a:t>
            </a:r>
            <a:r>
              <a:rPr lang="fr-FR" dirty="0" err="1"/>
              <a:t>s</a:t>
            </a:r>
            <a:r>
              <a:rPr lang="fr-FR" dirty="0"/>
              <a:t> http://airbus-group/</a:t>
            </a:r>
            <a:r>
              <a:rPr lang="fr-FR" dirty="0" err="1"/>
              <a:t>opd-function#Attach</a:t>
            </a:r>
            <a:r>
              <a:rPr lang="fr-FR" dirty="0"/>
              <a:t> (</a:t>
            </a:r>
            <a:r>
              <a:rPr lang="fr-FR" dirty="0" err="1">
                <a:solidFill>
                  <a:srgbClr val="FF0000"/>
                </a:solidFill>
              </a:rPr>
              <a:t>ontology</a:t>
            </a:r>
            <a:r>
              <a:rPr lang="fr-FR" dirty="0">
                <a:solidFill>
                  <a:srgbClr val="FF0000"/>
                </a:solidFill>
              </a:rPr>
              <a:t> conc</a:t>
            </a:r>
            <a:r>
              <a:rPr lang="fr-FR" dirty="0"/>
              <a:t>ept)</a:t>
            </a:r>
          </a:p>
          <a:p>
            <a:pPr lvl="1"/>
            <a:r>
              <a:rPr lang="fr-FR" dirty="0" err="1">
                <a:solidFill>
                  <a:srgbClr val="00A652"/>
                </a:solidFill>
              </a:rPr>
              <a:t>Morphology</a:t>
            </a:r>
            <a:r>
              <a:rPr lang="fr-FR" dirty="0">
                <a:solidFill>
                  <a:srgbClr val="00A652"/>
                </a:solidFill>
              </a:rPr>
              <a:t> </a:t>
            </a:r>
            <a:r>
              <a:rPr lang="fr-FR" dirty="0" err="1">
                <a:solidFill>
                  <a:srgbClr val="00A652"/>
                </a:solidFill>
              </a:rPr>
              <a:t>matchi</a:t>
            </a:r>
            <a:r>
              <a:rPr lang="fr-FR" dirty="0" err="1"/>
              <a:t>ng</a:t>
            </a:r>
            <a:r>
              <a:rPr lang="fr-FR" dirty="0"/>
              <a:t>: </a:t>
            </a:r>
            <a:r>
              <a:rPr lang="fr-FR" dirty="0" err="1"/>
              <a:t>identified</a:t>
            </a:r>
            <a:r>
              <a:rPr lang="fr-FR" dirty="0"/>
              <a:t> </a:t>
            </a:r>
            <a:r>
              <a:rPr lang="fr-FR" dirty="0" err="1"/>
              <a:t>using</a:t>
            </a:r>
            <a:r>
              <a:rPr lang="fr-FR" dirty="0"/>
              <a:t> </a:t>
            </a:r>
            <a:r>
              <a:rPr lang="fr-FR" dirty="0" err="1"/>
              <a:t>lemmatization</a:t>
            </a:r>
            <a:r>
              <a:rPr lang="fr-FR" dirty="0"/>
              <a:t> and </a:t>
            </a:r>
            <a:r>
              <a:rPr lang="fr-FR" dirty="0" err="1"/>
              <a:t>Stanford</a:t>
            </a:r>
            <a:r>
              <a:rPr lang="fr-FR" dirty="0"/>
              <a:t> </a:t>
            </a:r>
            <a:r>
              <a:rPr lang="fr-FR" dirty="0" err="1"/>
              <a:t>CoreNLP</a:t>
            </a:r>
            <a:r>
              <a:rPr lang="fr-FR" dirty="0"/>
              <a:t> </a:t>
            </a:r>
          </a:p>
          <a:p>
            <a:pPr lvl="2"/>
            <a:r>
              <a:rPr lang="fr-FR" dirty="0"/>
              <a:t>Ex: </a:t>
            </a:r>
            <a:r>
              <a:rPr lang="fr-FR" dirty="0" err="1"/>
              <a:t>Attached</a:t>
            </a:r>
            <a:r>
              <a:rPr lang="fr-FR" dirty="0"/>
              <a:t> </a:t>
            </a:r>
            <a:r>
              <a:rPr lang="fr-FR" dirty="0" err="1">
                <a:solidFill>
                  <a:srgbClr val="00A652"/>
                </a:solidFill>
              </a:rPr>
              <a:t>IsMorphologySimilarT</a:t>
            </a:r>
            <a:r>
              <a:rPr lang="fr-FR" dirty="0" err="1"/>
              <a:t>o</a:t>
            </a:r>
            <a:r>
              <a:rPr lang="fr-FR" dirty="0"/>
              <a:t> http://airbus-group/</a:t>
            </a:r>
            <a:r>
              <a:rPr lang="fr-FR" dirty="0" err="1"/>
              <a:t>opd-function#Attach</a:t>
            </a:r>
            <a:endParaRPr lang="fr-FR" dirty="0"/>
          </a:p>
          <a:p>
            <a:pPr lvl="1"/>
            <a:r>
              <a:rPr lang="fr-FR" dirty="0" err="1">
                <a:solidFill>
                  <a:srgbClr val="00A652"/>
                </a:solidFill>
              </a:rPr>
              <a:t>Semantic</a:t>
            </a:r>
            <a:r>
              <a:rPr lang="fr-FR" dirty="0">
                <a:solidFill>
                  <a:srgbClr val="00A652"/>
                </a:solidFill>
              </a:rPr>
              <a:t> </a:t>
            </a:r>
            <a:r>
              <a:rPr lang="fr-FR" dirty="0" err="1">
                <a:solidFill>
                  <a:srgbClr val="00A652"/>
                </a:solidFill>
              </a:rPr>
              <a:t>matchin</a:t>
            </a:r>
            <a:r>
              <a:rPr lang="fr-FR" dirty="0" err="1"/>
              <a:t>g</a:t>
            </a:r>
            <a:r>
              <a:rPr lang="fr-FR" dirty="0"/>
              <a:t>:  </a:t>
            </a:r>
            <a:r>
              <a:rPr lang="fr-FR" dirty="0" err="1"/>
              <a:t>identified</a:t>
            </a:r>
            <a:r>
              <a:rPr lang="fr-FR" dirty="0"/>
              <a:t> </a:t>
            </a:r>
            <a:r>
              <a:rPr lang="fr-FR" dirty="0" err="1"/>
              <a:t>based</a:t>
            </a:r>
            <a:r>
              <a:rPr lang="fr-FR" dirty="0"/>
              <a:t> on </a:t>
            </a:r>
            <a:r>
              <a:rPr lang="fr-FR" dirty="0" err="1"/>
              <a:t>ontology</a:t>
            </a:r>
            <a:r>
              <a:rPr lang="fr-FR" dirty="0"/>
              <a:t> and SKOS </a:t>
            </a:r>
            <a:r>
              <a:rPr lang="fr-FR" dirty="0" smtClean="0"/>
              <a:t>labels</a:t>
            </a:r>
          </a:p>
          <a:p>
            <a:pPr lvl="2"/>
            <a:r>
              <a:rPr lang="fr-FR" dirty="0" smtClean="0"/>
              <a:t>Ex</a:t>
            </a:r>
            <a:r>
              <a:rPr lang="fr-FR" dirty="0"/>
              <a:t>: Fixation </a:t>
            </a:r>
            <a:r>
              <a:rPr lang="fr-FR" dirty="0" err="1">
                <a:solidFill>
                  <a:srgbClr val="00A652"/>
                </a:solidFill>
              </a:rPr>
              <a:t>isSysnonymTo</a:t>
            </a:r>
            <a:r>
              <a:rPr lang="fr-FR" dirty="0"/>
              <a:t> http://airbus-</a:t>
            </a:r>
            <a:r>
              <a:rPr lang="fr-FR" dirty="0" err="1"/>
              <a:t>group.installsys</a:t>
            </a:r>
            <a:r>
              <a:rPr lang="fr-FR" dirty="0"/>
              <a:t>/</a:t>
            </a:r>
            <a:r>
              <a:rPr lang="fr-FR" dirty="0" err="1"/>
              <a:t>component#AttachmentPoint</a:t>
            </a:r>
            <a:endParaRPr lang="fr-FR" dirty="0"/>
          </a:p>
          <a:p>
            <a:pPr lvl="1"/>
            <a:r>
              <a:rPr lang="fr-FR" dirty="0" err="1">
                <a:solidFill>
                  <a:srgbClr val="00A652"/>
                </a:solidFill>
              </a:rPr>
              <a:t>UserLink</a:t>
            </a:r>
            <a:r>
              <a:rPr lang="fr-FR" dirty="0"/>
              <a:t>:  </a:t>
            </a:r>
            <a:r>
              <a:rPr lang="fr-FR" dirty="0" err="1"/>
              <a:t>identified</a:t>
            </a:r>
            <a:r>
              <a:rPr lang="fr-FR" dirty="0"/>
              <a:t> by user </a:t>
            </a:r>
          </a:p>
        </p:txBody>
      </p:sp>
    </p:spTree>
    <p:extLst>
      <p:ext uri="{BB962C8B-B14F-4D97-AF65-F5344CB8AC3E}">
        <p14:creationId xmlns:p14="http://schemas.microsoft.com/office/powerpoint/2010/main" val="3155031681"/>
      </p:ext>
    </p:extLst>
  </p:cSld>
  <p:clrMapOvr>
    <a:masterClrMapping/>
  </p:clrMapOvr>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terms/"/>
    <ds:schemaRef ds:uri="http://schemas.microsoft.com/office/2006/documentManagement/types"/>
    <ds:schemaRef ds:uri="http://purl.org/dc/dcmitype/"/>
    <ds:schemaRef ds:uri="http://schemas.microsoft.com/office/infopath/2007/PartnerControls"/>
    <ds:schemaRef ds:uri="194ccb06-a9bd-44be-8233-5ea8b0721088"/>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1793</TotalTime>
  <Words>800</Words>
  <Application>Microsoft Macintosh PowerPoint</Application>
  <PresentationFormat>Présentation à l'écran (4:3)</PresentationFormat>
  <Paragraphs>110</Paragraphs>
  <Slides>20</Slides>
  <Notes>0</Notes>
  <HiddenSlides>0</HiddenSlides>
  <MMClips>0</MMClips>
  <ScaleCrop>false</ScaleCrop>
  <HeadingPairs>
    <vt:vector size="4" baseType="variant">
      <vt:variant>
        <vt:lpstr>Thème</vt:lpstr>
      </vt:variant>
      <vt:variant>
        <vt:i4>1</vt:i4>
      </vt:variant>
      <vt:variant>
        <vt:lpstr>Titres des diapositives</vt:lpstr>
      </vt:variant>
      <vt:variant>
        <vt:i4>20</vt:i4>
      </vt:variant>
    </vt:vector>
  </HeadingPairs>
  <TitlesOfParts>
    <vt:vector size="21" baseType="lpstr">
      <vt:lpstr>ModelWriter WP2 SCL_2</vt:lpstr>
      <vt:lpstr>Model Writer</vt:lpstr>
      <vt:lpstr>WP2</vt:lpstr>
      <vt:lpstr>T.2.1 Data Collection</vt:lpstr>
      <vt:lpstr>T2.1 Data Collection</vt:lpstr>
      <vt:lpstr>T2.2 Semantic Parsing</vt:lpstr>
      <vt:lpstr>T2.3 Natural Language Generation</vt:lpstr>
      <vt:lpstr>Semantic parsing and consistency check  </vt:lpstr>
      <vt:lpstr>Présentation PowerPoint</vt:lpstr>
      <vt:lpstr>Model Writer Semantic parsing and consistency check</vt:lpstr>
      <vt:lpstr>Model Writer Semantic parsing and consistency check</vt:lpstr>
      <vt:lpstr>Model Writer Semantic parsing and consistency check</vt:lpstr>
      <vt:lpstr>Model Writer Semantic parsing and consistency check</vt:lpstr>
      <vt:lpstr>Semantic Annotation</vt:lpstr>
      <vt:lpstr>D2.1.2 Documentation of the Corpora</vt:lpstr>
      <vt:lpstr>D2.1.2 Documentation of the Corpora</vt:lpstr>
      <vt:lpstr>D2.1.2 Documentation of the Corpora</vt:lpstr>
      <vt:lpstr>D2.1.2 Documentation of the Corpora</vt:lpstr>
      <vt:lpstr>D2.1.2 Documentation of the Corpora</vt:lpstr>
      <vt:lpstr>D2.1.2 Documentation of the Corpora</vt:lpstr>
      <vt:lpstr>Thank you for your attention! Any question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Samuel Cruz-Lara</cp:lastModifiedBy>
  <cp:revision>316</cp:revision>
  <dcterms:created xsi:type="dcterms:W3CDTF">2014-11-11T13:03:42Z</dcterms:created>
  <dcterms:modified xsi:type="dcterms:W3CDTF">2015-09-14T12:43:16Z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